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9" r:id="rId2"/>
    <p:sldId id="257" r:id="rId3"/>
  </p:sldIdLst>
  <p:sldSz cx="7559675" cy="10691813"/>
  <p:notesSz cx="6797675" cy="9926638"/>
  <p:embeddedFontLst>
    <p:embeddedFont>
      <p:font typeface="M PLUS Rounded 1c" panose="020B0600070205080204" charset="-128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25">
          <p15:clr>
            <a:srgbClr val="A4A3A4"/>
          </p15:clr>
        </p15:guide>
        <p15:guide id="2" pos="4649">
          <p15:clr>
            <a:srgbClr val="A4A3A4"/>
          </p15:clr>
        </p15:guide>
        <p15:guide id="3" pos="113">
          <p15:clr>
            <a:srgbClr val="9AA0A6"/>
          </p15:clr>
        </p15:guide>
        <p15:guide id="4" orient="horz" pos="113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松原未恵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E954DC-2E31-4D58-9EEF-A255F4FC7B82}">
  <a:tblStyle styleId="{C5E954DC-2E31-4D58-9EEF-A255F4FC7B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48"/>
  </p:normalViewPr>
  <p:slideViewPr>
    <p:cSldViewPr snapToGrid="0">
      <p:cViewPr varScale="1">
        <p:scale>
          <a:sx n="68" d="100"/>
          <a:sy n="68" d="100"/>
        </p:scale>
        <p:origin x="3264" y="90"/>
      </p:cViewPr>
      <p:guideLst>
        <p:guide orient="horz" pos="6625"/>
        <p:guide pos="4649"/>
        <p:guide pos="113"/>
        <p:guide orient="horz"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9" y="4715159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00" tIns="95500" rIns="95500" bIns="955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df73a3c03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806450"/>
            <a:ext cx="2859087" cy="4044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df73a3c03_3_2:notes"/>
          <p:cNvSpPr txBox="1">
            <a:spLocks noGrp="1"/>
          </p:cNvSpPr>
          <p:nvPr>
            <p:ph type="body" idx="1"/>
          </p:nvPr>
        </p:nvSpPr>
        <p:spPr>
          <a:xfrm>
            <a:off x="673792" y="5118726"/>
            <a:ext cx="5390304" cy="4849318"/>
          </a:xfrm>
          <a:prstGeom prst="rect">
            <a:avLst/>
          </a:prstGeom>
        </p:spPr>
        <p:txBody>
          <a:bodyPr spcFirstLastPara="1" wrap="square" lIns="95500" tIns="95500" rIns="95500" bIns="95500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sz="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2163" y="736600"/>
            <a:ext cx="2601912" cy="368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72543" y="4665168"/>
            <a:ext cx="5380341" cy="441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45" tIns="90445" rIns="90445" bIns="904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19750" y="569253"/>
            <a:ext cx="65205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19750" y="2846253"/>
            <a:ext cx="65205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19750" y="9909914"/>
            <a:ext cx="1701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504251" y="9909914"/>
            <a:ext cx="25515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5339249" y="9909914"/>
            <a:ext cx="1701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9399711"/>
            <a:ext cx="7574100" cy="9475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-7050" y="-1"/>
            <a:ext cx="7574100" cy="4747635"/>
          </a:xfrm>
          <a:prstGeom prst="rect">
            <a:avLst/>
          </a:prstGeom>
          <a:solidFill>
            <a:srgbClr val="F5B1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 rot="10800000" flipH="1">
            <a:off x="310050" y="5812443"/>
            <a:ext cx="6954000" cy="13200"/>
          </a:xfrm>
          <a:prstGeom prst="straightConnector1">
            <a:avLst/>
          </a:prstGeom>
          <a:noFill/>
          <a:ln w="28575" cap="flat" cmpd="sng">
            <a:solidFill>
              <a:srgbClr val="F5B15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-5276350" y="2687350"/>
            <a:ext cx="238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0" y="4710758"/>
            <a:ext cx="7560000" cy="85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ja-JP" altLang="en-US" sz="1600" b="1" dirty="0">
                <a:solidFill>
                  <a:srgbClr val="E7365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＼埼玉県立精神医療センターが寄附金控除型クラウドファンディングへ挑戦／</a:t>
            </a:r>
            <a:endParaRPr lang="en-US" altLang="ja" sz="2000" b="1" dirty="0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ja-JP" altLang="en-US" sz="2000" b="1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</a:t>
            </a:r>
            <a:r>
              <a:rPr lang="ja" sz="2000" b="1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ころの病に苦しむ子どもたちの、</a:t>
            </a:r>
            <a:endParaRPr sz="2000" b="1" dirty="0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000" b="1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退院の不安軽減に向けた教育環境整備を。</a:t>
            </a:r>
            <a:r>
              <a:rPr lang="ja-JP" altLang="en-US" sz="2000" b="1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</a:t>
            </a:r>
            <a:endParaRPr sz="2000" b="1" dirty="0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33649" y="10295055"/>
            <a:ext cx="756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rgbClr val="7F7F7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※本プロジェクトはAll-or-Nothing方式のため、募集終了日までに目標金額に到達しなかった場合、いただいたご寄附は返金いたします。</a:t>
            </a:r>
            <a:endParaRPr sz="600" dirty="0">
              <a:solidFill>
                <a:srgbClr val="7F7F7F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41049" y="5907418"/>
            <a:ext cx="6954000" cy="3295728"/>
          </a:xfrm>
          <a:prstGeom prst="roundRect">
            <a:avLst>
              <a:gd name="adj" fmla="val 4701"/>
            </a:avLst>
          </a:pr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当センターの児童・思春期病棟では、積極的に小・中学生の患者さんを受け入れています。ここでは、 “病気” を治すことや短期間の “療養” だけでは治療として不十分で、退院後を見据えた入院治療により、入院前、入院中、退院後の生活環境をつなげることが重要です。そのため、入院と地域の社会生活が分断されないような環境維持が必要です。​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ja-JP" altLang="en-US" sz="1000" b="1" dirty="0">
              <a:solidFill>
                <a:srgbClr val="434343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児童・思春期病棟では、治療的な生活環境の一つとして、</a:t>
            </a:r>
            <a:r>
              <a:rPr lang="en-US" altLang="ja-JP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ICT</a:t>
            </a:r>
            <a:r>
              <a:rPr lang="ja-JP" altLang="en-US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機器の一律使用禁止を行なってきましたが、入院環境と退院後の生活環境との間に乖離を生みつつあり、入院期間の長期化や再入院率の増加へと繋がっています。子どもたちに寄り添う治療を成すために、</a:t>
            </a:r>
            <a:r>
              <a:rPr lang="en-US" altLang="ja-JP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ICT</a:t>
            </a:r>
            <a:r>
              <a:rPr lang="ja-JP" altLang="en-US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機器を病棟内で使用するための設備や</a:t>
            </a:r>
            <a:r>
              <a:rPr lang="en-US" altLang="ja-JP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Wi-Fi</a:t>
            </a:r>
            <a:r>
              <a:rPr lang="ja-JP" altLang="en-US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環境の整備が必要です。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ja-JP" altLang="en-US" sz="1000" b="1" dirty="0">
              <a:solidFill>
                <a:srgbClr val="434343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また、現在行っている治療プログラムの一つである、農作業についても環境の整備・拡充が必要です。農作業が持つ治療的な潜在力を引き出すためには、現状の農場を耕転（耕し、雑草を取り去ること）するとともに、ガーデンシンクやベンチの設置などの環境整備が必要です。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ja-JP" altLang="en-US" sz="1000" b="1" dirty="0">
              <a:solidFill>
                <a:srgbClr val="434343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今回のクラウドファンディングでは、①</a:t>
            </a:r>
            <a:r>
              <a:rPr lang="en-US" altLang="ja-JP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ICT</a:t>
            </a:r>
            <a:r>
              <a:rPr lang="ja-JP" altLang="en-US" sz="1000" b="1" dirty="0">
                <a:solidFill>
                  <a:srgbClr val="434343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環境整備、②農園整備を行う予定です。皆様のお力添えのもと、児童・思春期の大切な時期を共に考えながら、未来に向かって少しずつ前に進めることを願っております。つきましては、是非とも当センターの趣旨にご理解、ご賛同いただき、格別のご寄附を賜りますようお願い申し上げます。</a:t>
            </a:r>
          </a:p>
          <a:p>
            <a:pPr algn="r">
              <a:lnSpc>
                <a:spcPts val="15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ja-JP" altLang="en-US" sz="900" b="1" dirty="0">
                <a:solidFill>
                  <a:schemeClr val="tx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プロジェクト実行責任者：埼玉県立精神医療センター病院長　黒木　規臣</a:t>
            </a:r>
            <a:endParaRPr lang="en-US" altLang="ja" sz="900" b="1" dirty="0">
              <a:solidFill>
                <a:schemeClr val="tx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172906" y="9614717"/>
            <a:ext cx="4293348" cy="26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altLang="ja-JP" b="1" dirty="0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r>
              <a:rPr lang="ja-JP" altLang="en-US" b="1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埼玉県立精神医療センター　レディーフォー</a:t>
            </a:r>
            <a:endParaRPr lang="ja-JP" altLang="en-US" b="1" dirty="0"/>
          </a:p>
          <a:p>
            <a:pPr lvl="0"/>
            <a:endParaRPr dirty="0"/>
          </a:p>
        </p:txBody>
      </p:sp>
      <p:grpSp>
        <p:nvGrpSpPr>
          <p:cNvPr id="70" name="Google Shape;70;p14"/>
          <p:cNvGrpSpPr/>
          <p:nvPr/>
        </p:nvGrpSpPr>
        <p:grpSpPr>
          <a:xfrm>
            <a:off x="6013819" y="9650818"/>
            <a:ext cx="234329" cy="204376"/>
            <a:chOff x="5776350" y="9755725"/>
            <a:chExt cx="335100" cy="266700"/>
          </a:xfrm>
        </p:grpSpPr>
        <p:sp>
          <p:nvSpPr>
            <p:cNvPr id="71" name="Google Shape;71;p14"/>
            <p:cNvSpPr/>
            <p:nvPr/>
          </p:nvSpPr>
          <p:spPr>
            <a:xfrm>
              <a:off x="5776350" y="9755725"/>
              <a:ext cx="335100" cy="266700"/>
            </a:xfrm>
            <a:prstGeom prst="rect">
              <a:avLst/>
            </a:prstGeom>
            <a:solidFill>
              <a:srgbClr val="F5B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" name="Google Shape;72;p14"/>
            <p:cNvPicPr preferRelativeResize="0"/>
            <p:nvPr/>
          </p:nvPicPr>
          <p:blipFill rotWithShape="1">
            <a:blip r:embed="rId3">
              <a:alphaModFix/>
            </a:blip>
            <a:srcRect l="-13938" t="-13938" r="-13938" b="-13938"/>
            <a:stretch/>
          </p:blipFill>
          <p:spPr>
            <a:xfrm>
              <a:off x="5842300" y="9787474"/>
              <a:ext cx="203200" cy="20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4"/>
          <p:cNvSpPr txBox="1"/>
          <p:nvPr/>
        </p:nvSpPr>
        <p:spPr>
          <a:xfrm>
            <a:off x="2166155" y="9813728"/>
            <a:ext cx="4787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700" b="1" dirty="0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インターネット上での</a:t>
            </a:r>
            <a:r>
              <a:rPr lang="ja" sz="700" b="1" dirty="0">
                <a:solidFill>
                  <a:srgbClr val="FFFFFF"/>
                </a:solidFill>
              </a:rPr>
              <a:t>お手続が難しい場合</a:t>
            </a:r>
            <a:r>
              <a:rPr lang="ja" sz="700" b="1" dirty="0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は、埼玉県立精神医療センターまで直接ご連絡ください。　</a:t>
            </a:r>
            <a:r>
              <a:rPr lang="ja" sz="800" b="1" dirty="0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EMAIL：kodomo555@saitama-pho.jp　TEL：048-723-1111</a:t>
            </a:r>
            <a:endParaRPr sz="800" b="1" dirty="0">
              <a:solidFill>
                <a:srgbClr val="FFFFFF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4">
            <a:alphaModFix/>
          </a:blip>
          <a:srcRect t="29" b="19"/>
          <a:stretch/>
        </p:blipFill>
        <p:spPr>
          <a:xfrm>
            <a:off x="6524156" y="9488258"/>
            <a:ext cx="798646" cy="7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233649" y="10410813"/>
            <a:ext cx="756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rgbClr val="7F7F7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※本プロジェクトへのご寄附につきましては、税控除の対象となります。詳細については国税庁のHPをご参照ください。</a:t>
            </a:r>
            <a:endParaRPr sz="600" dirty="0">
              <a:solidFill>
                <a:srgbClr val="7F7F7F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5"/>
          <a:srcRect/>
          <a:stretch/>
        </p:blipFill>
        <p:spPr>
          <a:xfrm>
            <a:off x="233649" y="102295"/>
            <a:ext cx="7092376" cy="419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2A44DBD-2E1C-46C2-A8BA-714E40CED30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5" y="9425632"/>
            <a:ext cx="453750" cy="41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5;p14">
            <a:extLst>
              <a:ext uri="{FF2B5EF4-FFF2-40B4-BE49-F238E27FC236}">
                <a16:creationId xmlns:a16="http://schemas.microsoft.com/office/drawing/2014/main" id="{AF574F68-07C3-46E3-89B6-CA8392B1674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275" y="9868046"/>
            <a:ext cx="1885824" cy="3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69;p14">
            <a:extLst>
              <a:ext uri="{FF2B5EF4-FFF2-40B4-BE49-F238E27FC236}">
                <a16:creationId xmlns:a16="http://schemas.microsoft.com/office/drawing/2014/main" id="{EFED2E73-3D73-496A-BB35-A91E5B6ECBF0}"/>
              </a:ext>
            </a:extLst>
          </p:cNvPr>
          <p:cNvSpPr/>
          <p:nvPr/>
        </p:nvSpPr>
        <p:spPr>
          <a:xfrm>
            <a:off x="651025" y="9431243"/>
            <a:ext cx="1434535" cy="40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ja-JP" altLang="en-US" sz="800" b="1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地方独立行政法人</a:t>
            </a:r>
            <a:endParaRPr lang="en-US" altLang="ja-JP" sz="800" b="1" dirty="0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r>
              <a:rPr lang="ja-JP" altLang="en-US" sz="800" b="1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埼玉県立病院機構</a:t>
            </a:r>
            <a:endParaRPr lang="en-US" altLang="ja-JP" sz="800" b="1" dirty="0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r>
              <a:rPr lang="ja-JP" altLang="en-US" sz="800" b="1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埼玉県立精神医療センター</a:t>
            </a:r>
            <a:endParaRPr lang="en-US" altLang="ja-JP" sz="800" b="1" dirty="0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" name="Google Shape;74;p14">
            <a:extLst>
              <a:ext uri="{FF2B5EF4-FFF2-40B4-BE49-F238E27FC236}">
                <a16:creationId xmlns:a16="http://schemas.microsoft.com/office/drawing/2014/main" id="{50F83518-90FE-B0CC-191D-EFC2893A24AF}"/>
              </a:ext>
            </a:extLst>
          </p:cNvPr>
          <p:cNvSpPr txBox="1"/>
          <p:nvPr/>
        </p:nvSpPr>
        <p:spPr>
          <a:xfrm>
            <a:off x="-42007" y="10123642"/>
            <a:ext cx="2901195" cy="29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altLang="en-US" sz="700" b="1" dirty="0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本プロジェクトは</a:t>
            </a:r>
            <a:r>
              <a:rPr lang="en-US" altLang="ja-JP" sz="700" b="1" dirty="0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READYFOR</a:t>
            </a:r>
            <a:r>
              <a:rPr lang="ja-JP" altLang="en-US" sz="700" b="1" dirty="0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㈱と連携して実施しています。</a:t>
            </a:r>
            <a:endParaRPr sz="700" b="1" dirty="0">
              <a:solidFill>
                <a:srgbClr val="FFFFFF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" name="Google Shape;74;p1">
            <a:extLst>
              <a:ext uri="{FF2B5EF4-FFF2-40B4-BE49-F238E27FC236}">
                <a16:creationId xmlns:a16="http://schemas.microsoft.com/office/drawing/2014/main" id="{171EEED8-AB1F-3A16-5B7A-98AB94DBEEBF}"/>
              </a:ext>
            </a:extLst>
          </p:cNvPr>
          <p:cNvSpPr txBox="1"/>
          <p:nvPr/>
        </p:nvSpPr>
        <p:spPr>
          <a:xfrm>
            <a:off x="-14051" y="4248225"/>
            <a:ext cx="756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14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目標金額 </a:t>
            </a:r>
            <a:r>
              <a:rPr lang="ja" sz="25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400</a:t>
            </a:r>
            <a:r>
              <a:rPr lang="ja" sz="14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万円 2024年</a:t>
            </a:r>
            <a:r>
              <a:rPr lang="ja" sz="25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7</a:t>
            </a:r>
            <a:r>
              <a:rPr lang="ja" sz="14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月 </a:t>
            </a:r>
            <a:r>
              <a:rPr lang="ja" sz="25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17</a:t>
            </a:r>
            <a:r>
              <a:rPr lang="ja" sz="14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日 (水) 10時 〜 </a:t>
            </a:r>
            <a:r>
              <a:rPr lang="ja" sz="25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9</a:t>
            </a:r>
            <a:r>
              <a:rPr lang="ja" sz="14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月</a:t>
            </a:r>
            <a:r>
              <a:rPr lang="ja" sz="25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14</a:t>
            </a:r>
            <a:r>
              <a:rPr lang="ja" sz="1400" b="1" i="0" u="none" strike="noStrike" cap="none" dirty="0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日 (土) 23時</a:t>
            </a:r>
            <a:endParaRPr sz="1400" b="1" i="0" u="none" strike="noStrike" cap="none" dirty="0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F002982-6A7E-4210-A572-A32BB1C2FED3}"/>
              </a:ext>
            </a:extLst>
          </p:cNvPr>
          <p:cNvSpPr/>
          <p:nvPr/>
        </p:nvSpPr>
        <p:spPr>
          <a:xfrm>
            <a:off x="6059937" y="5101890"/>
            <a:ext cx="1204113" cy="6757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accent1">
                    <a:lumMod val="75000"/>
                  </a:schemeClr>
                </a:solidFill>
              </a:rPr>
              <a:t>寄附者へのお礼</a:t>
            </a:r>
            <a:endParaRPr kumimoji="1" lang="en-US" altLang="ja-JP" sz="10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sz="1050" dirty="0">
                <a:solidFill>
                  <a:schemeClr val="accent1">
                    <a:lumMod val="75000"/>
                  </a:schemeClr>
                </a:solidFill>
              </a:rPr>
              <a:t>・お礼状の送付</a:t>
            </a:r>
            <a:endParaRPr kumimoji="1" lang="en-US" altLang="ja-JP" sz="10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sz="1050" dirty="0">
                <a:solidFill>
                  <a:schemeClr val="accent1">
                    <a:lumMod val="75000"/>
                  </a:schemeClr>
                </a:solidFill>
              </a:rPr>
              <a:t>・ご芳名の公表</a:t>
            </a:r>
            <a:endParaRPr kumimoji="1" lang="en-US" altLang="ja-JP" sz="10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sz="900" dirty="0">
                <a:solidFill>
                  <a:schemeClr val="accent1">
                    <a:lumMod val="75000"/>
                  </a:schemeClr>
                </a:solidFill>
              </a:rPr>
              <a:t>　（希望者）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1825" y="8356850"/>
            <a:ext cx="2089875" cy="20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225" y="1727450"/>
            <a:ext cx="2089875" cy="20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496" y="1176844"/>
            <a:ext cx="7137537" cy="38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2"/>
          <p:cNvGrpSpPr/>
          <p:nvPr/>
        </p:nvGrpSpPr>
        <p:grpSpPr>
          <a:xfrm>
            <a:off x="228600" y="1245450"/>
            <a:ext cx="2159188" cy="435000"/>
            <a:chOff x="228600" y="1245450"/>
            <a:chExt cx="2159188" cy="435000"/>
          </a:xfrm>
        </p:grpSpPr>
        <p:sp>
          <p:nvSpPr>
            <p:cNvPr id="88" name="Google Shape;88;p2"/>
            <p:cNvSpPr txBox="1"/>
            <p:nvPr/>
          </p:nvSpPr>
          <p:spPr>
            <a:xfrm>
              <a:off x="538588" y="1294813"/>
              <a:ext cx="18492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FFFFFF"/>
                  </a:solidFill>
                  <a:highlight>
                    <a:srgbClr val="E7365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プロジェクトの寄附にすすむ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をクリック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28600" y="1245450"/>
              <a:ext cx="435000" cy="435000"/>
            </a:xfrm>
            <a:prstGeom prst="flowChartConnec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" sz="14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1</a:t>
              </a:r>
              <a:endParaRPr sz="14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90" name="Google Shape;9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813" y="3180356"/>
            <a:ext cx="1116725" cy="22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225" y="8356850"/>
            <a:ext cx="2089875" cy="20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 rot="-2021404">
            <a:off x="1758766" y="3286064"/>
            <a:ext cx="203353" cy="276574"/>
          </a:xfrm>
          <a:prstGeom prst="upArrow">
            <a:avLst>
              <a:gd name="adj1" fmla="val 35708"/>
              <a:gd name="adj2" fmla="val 91255"/>
            </a:avLst>
          </a:prstGeom>
          <a:solidFill>
            <a:srgbClr val="CC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225" y="8528675"/>
            <a:ext cx="843935" cy="14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3050" y="10004979"/>
            <a:ext cx="765350" cy="13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 l="2723" t="36488" b="-2866"/>
          <a:stretch/>
        </p:blipFill>
        <p:spPr>
          <a:xfrm>
            <a:off x="3303925" y="8511325"/>
            <a:ext cx="1269825" cy="3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42025" y="9936975"/>
            <a:ext cx="1116725" cy="1574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 rot="-2021404">
            <a:off x="4187329" y="9993451"/>
            <a:ext cx="203353" cy="276574"/>
          </a:xfrm>
          <a:prstGeom prst="upArrow">
            <a:avLst>
              <a:gd name="adj1" fmla="val 35708"/>
              <a:gd name="adj2" fmla="val 91255"/>
            </a:avLst>
          </a:prstGeom>
          <a:solidFill>
            <a:srgbClr val="CC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995625" y="8851150"/>
            <a:ext cx="1881300" cy="1042800"/>
          </a:xfrm>
          <a:prstGeom prst="rect">
            <a:avLst/>
          </a:prstGeom>
          <a:solidFill>
            <a:srgbClr val="FFFFFF">
              <a:alpha val="53333"/>
            </a:srgbClr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33663" y="8927350"/>
            <a:ext cx="1710000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7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★</a:t>
            </a:r>
            <a:r>
              <a:rPr lang="ja" sz="700" b="1" i="0" u="none" strike="noStrike" cap="none">
                <a:solidFill>
                  <a:srgbClr val="CC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選択したコース、個数</a:t>
            </a:r>
            <a:endParaRPr sz="700" b="1" i="0" u="none" strike="noStrike" cap="none">
              <a:solidFill>
                <a:srgbClr val="CC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7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★</a:t>
            </a:r>
            <a:r>
              <a:rPr lang="ja" sz="700" b="1" i="0" u="none" strike="noStrike" cap="none">
                <a:solidFill>
                  <a:srgbClr val="CC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合計金額</a:t>
            </a:r>
            <a:endParaRPr sz="700" b="1" i="0" u="none" strike="noStrike" cap="none">
              <a:solidFill>
                <a:srgbClr val="CC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7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★</a:t>
            </a:r>
            <a:r>
              <a:rPr lang="ja" sz="700" b="1" i="0" u="none" strike="noStrike" cap="none">
                <a:solidFill>
                  <a:srgbClr val="CC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支払い方法</a:t>
            </a:r>
            <a:endParaRPr sz="700" b="1" i="0" u="none" strike="noStrike" cap="none">
              <a:solidFill>
                <a:srgbClr val="CC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7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★</a:t>
            </a:r>
            <a:r>
              <a:rPr lang="ja" sz="700" b="1" i="0" u="none" strike="noStrike" cap="none">
                <a:solidFill>
                  <a:srgbClr val="CC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カード情報または口座情報</a:t>
            </a:r>
            <a:endParaRPr sz="700" b="1" i="0" u="none" strike="noStrike" cap="none">
              <a:solidFill>
                <a:srgbClr val="CC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7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★</a:t>
            </a:r>
            <a:r>
              <a:rPr lang="ja" sz="700" b="1" i="0" u="none" strike="noStrike" cap="none">
                <a:solidFill>
                  <a:srgbClr val="CC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ギフトお届け先（住所）</a:t>
            </a:r>
            <a:endParaRPr sz="600" b="1" i="0" u="none" strike="noStrike" cap="none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を確認し、</a:t>
            </a:r>
            <a:endParaRPr sz="600" b="1" i="0" u="none" strike="noStrike" cap="none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アンケートとメール配信</a:t>
            </a:r>
            <a:endParaRPr sz="600" b="1" i="0" u="none" strike="noStrike" cap="none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について回答</a:t>
            </a:r>
            <a:endParaRPr sz="600" b="0" i="0" u="none" strike="noStrike" cap="none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228600" y="7861225"/>
            <a:ext cx="7150650" cy="452463"/>
            <a:chOff x="228600" y="7861225"/>
            <a:chExt cx="7150650" cy="452463"/>
          </a:xfrm>
        </p:grpSpPr>
        <p:sp>
          <p:nvSpPr>
            <p:cNvPr id="101" name="Google Shape;101;p2"/>
            <p:cNvSpPr/>
            <p:nvPr/>
          </p:nvSpPr>
          <p:spPr>
            <a:xfrm>
              <a:off x="228600" y="7861225"/>
              <a:ext cx="435000" cy="435000"/>
            </a:xfrm>
            <a:prstGeom prst="flowChartConnec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" sz="14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7</a:t>
              </a:r>
              <a:endParaRPr sz="14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632613" y="7900325"/>
              <a:ext cx="1961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ギフトお届け先(住所)を入力し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FFFFFF"/>
                  </a:solidFill>
                  <a:highlight>
                    <a:srgbClr val="4343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入力内容の確認画面へ</a:t>
              </a: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をクリック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702175" y="7878688"/>
              <a:ext cx="435000" cy="435000"/>
            </a:xfrm>
            <a:prstGeom prst="flowChartConnec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" sz="14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8</a:t>
              </a:r>
              <a:endParaRPr sz="14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2995625" y="7910569"/>
              <a:ext cx="19614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入力情報を最終確認し、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FFFFFF"/>
                  </a:solidFill>
                  <a:highlight>
                    <a:srgbClr val="E7365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寄附を確定する</a:t>
              </a: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をクリック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5495250" y="7928050"/>
              <a:ext cx="18840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" sz="12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お手続き完了です！</a:t>
              </a:r>
              <a:endParaRPr sz="12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2919663" y="313775"/>
            <a:ext cx="1961442" cy="506034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1400" b="1" i="0" u="none" strike="noStrike" cap="none">
                <a:solidFill>
                  <a:srgbClr val="FFFFFF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ご寄附の方法</a:t>
            </a:r>
            <a:endParaRPr sz="1400" b="1" i="0" u="none" strike="noStrike" cap="none">
              <a:solidFill>
                <a:srgbClr val="FFFFFF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5" y="898025"/>
            <a:ext cx="756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-JP" altLang="en-US" sz="12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「埼玉県立精神医療センター レディーフォー」で検索。または表面の</a:t>
            </a:r>
            <a:r>
              <a:rPr lang="en-US" altLang="ja-JP" sz="12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QR</a:t>
            </a:r>
            <a:r>
              <a:rPr lang="ja-JP" altLang="en-US" sz="12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コードを読み込んでください。</a:t>
            </a: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9949" y="1889349"/>
            <a:ext cx="1282741" cy="120528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 rot="-2021404">
            <a:off x="1669066" y="10038276"/>
            <a:ext cx="203353" cy="276574"/>
          </a:xfrm>
          <a:prstGeom prst="upArrow">
            <a:avLst>
              <a:gd name="adj1" fmla="val 35708"/>
              <a:gd name="adj2" fmla="val 91255"/>
            </a:avLst>
          </a:prstGeom>
          <a:solidFill>
            <a:srgbClr val="CC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81650" y="8528663"/>
            <a:ext cx="1414800" cy="1476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2699000" y="1227363"/>
            <a:ext cx="2402775" cy="435000"/>
            <a:chOff x="197625" y="4804225"/>
            <a:chExt cx="2402775" cy="435000"/>
          </a:xfrm>
        </p:grpSpPr>
        <p:sp>
          <p:nvSpPr>
            <p:cNvPr id="112" name="Google Shape;112;p2"/>
            <p:cNvSpPr/>
            <p:nvPr/>
          </p:nvSpPr>
          <p:spPr>
            <a:xfrm>
              <a:off x="197625" y="4804225"/>
              <a:ext cx="435000" cy="435000"/>
            </a:xfrm>
            <a:prstGeom prst="flowChartConnec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" sz="14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2</a:t>
              </a:r>
              <a:endParaRPr sz="14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471300" y="4862388"/>
              <a:ext cx="21291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希望するコースにチェックを入れ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個数を選択し</a:t>
              </a:r>
              <a:r>
                <a:rPr lang="ja" sz="900" b="1" i="0" u="none" strike="noStrike" cap="none">
                  <a:solidFill>
                    <a:schemeClr val="lt1"/>
                  </a:solidFill>
                  <a:highlight>
                    <a:srgbClr val="E7365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次に進む</a:t>
              </a: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をクリック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6025" y="1714825"/>
            <a:ext cx="2089875" cy="20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1">
            <a:alphaModFix/>
          </a:blip>
          <a:srcRect l="2821" r="2820"/>
          <a:stretch/>
        </p:blipFill>
        <p:spPr>
          <a:xfrm>
            <a:off x="3260075" y="1905375"/>
            <a:ext cx="1288675" cy="2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2">
            <a:alphaModFix/>
          </a:blip>
          <a:srcRect b="6200"/>
          <a:stretch/>
        </p:blipFill>
        <p:spPr>
          <a:xfrm>
            <a:off x="3345588" y="2171363"/>
            <a:ext cx="1186500" cy="131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/>
          <p:nvPr/>
        </p:nvSpPr>
        <p:spPr>
          <a:xfrm>
            <a:off x="3386163" y="2221688"/>
            <a:ext cx="142800" cy="15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140363" y="2221700"/>
            <a:ext cx="142800" cy="157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 rot="-2021404">
            <a:off x="3464678" y="2295301"/>
            <a:ext cx="203353" cy="276574"/>
          </a:xfrm>
          <a:prstGeom prst="upArrow">
            <a:avLst>
              <a:gd name="adj1" fmla="val 35708"/>
              <a:gd name="adj2" fmla="val 91255"/>
            </a:avLst>
          </a:prstGeom>
          <a:solidFill>
            <a:srgbClr val="CC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 rot="-2021404">
            <a:off x="4223603" y="2271164"/>
            <a:ext cx="203353" cy="276574"/>
          </a:xfrm>
          <a:prstGeom prst="upArrow">
            <a:avLst>
              <a:gd name="adj1" fmla="val 35708"/>
              <a:gd name="adj2" fmla="val 91255"/>
            </a:avLst>
          </a:prstGeom>
          <a:solidFill>
            <a:srgbClr val="CC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59802" y="3282038"/>
            <a:ext cx="1110585" cy="1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/>
          <p:nvPr/>
        </p:nvSpPr>
        <p:spPr>
          <a:xfrm rot="-2021404">
            <a:off x="4155303" y="3416814"/>
            <a:ext cx="203353" cy="276574"/>
          </a:xfrm>
          <a:prstGeom prst="upArrow">
            <a:avLst>
              <a:gd name="adj1" fmla="val 35708"/>
              <a:gd name="adj2" fmla="val 91255"/>
            </a:avLst>
          </a:prstGeom>
          <a:solidFill>
            <a:srgbClr val="CC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"/>
          <p:cNvGrpSpPr/>
          <p:nvPr/>
        </p:nvGrpSpPr>
        <p:grpSpPr>
          <a:xfrm>
            <a:off x="5157488" y="3981375"/>
            <a:ext cx="2255575" cy="435000"/>
            <a:chOff x="5105425" y="4804213"/>
            <a:chExt cx="2255575" cy="435000"/>
          </a:xfrm>
        </p:grpSpPr>
        <p:sp>
          <p:nvSpPr>
            <p:cNvPr id="124" name="Google Shape;124;p2"/>
            <p:cNvSpPr/>
            <p:nvPr/>
          </p:nvSpPr>
          <p:spPr>
            <a:xfrm>
              <a:off x="5105425" y="4804213"/>
              <a:ext cx="435000" cy="435000"/>
            </a:xfrm>
            <a:prstGeom prst="flowChartConnec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" sz="14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6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5399600" y="4899775"/>
              <a:ext cx="1961400" cy="2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必要情報を入力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5303700" y="4492200"/>
            <a:ext cx="2159145" cy="2089850"/>
            <a:chOff x="5280777" y="5308849"/>
            <a:chExt cx="2244900" cy="2089850"/>
          </a:xfrm>
        </p:grpSpPr>
        <p:pic>
          <p:nvPicPr>
            <p:cNvPr id="127" name="Google Shape;12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34011" y="5308849"/>
              <a:ext cx="2172879" cy="20898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8" name="Google Shape;128;p2"/>
            <p:cNvGrpSpPr/>
            <p:nvPr/>
          </p:nvGrpSpPr>
          <p:grpSpPr>
            <a:xfrm>
              <a:off x="5280777" y="5779499"/>
              <a:ext cx="2244900" cy="1317475"/>
              <a:chOff x="5371239" y="5627099"/>
              <a:chExt cx="2244900" cy="1317475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5424421" y="5627099"/>
                <a:ext cx="2025000" cy="1311900"/>
              </a:xfrm>
              <a:prstGeom prst="rect">
                <a:avLst/>
              </a:prstGeom>
              <a:solidFill>
                <a:srgbClr val="FFFFFF">
                  <a:alpha val="53333"/>
                </a:srgbClr>
              </a:solidFill>
              <a:ln w="9525" cap="flat" cmpd="sng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 txBox="1"/>
              <p:nvPr/>
            </p:nvSpPr>
            <p:spPr>
              <a:xfrm>
                <a:off x="5371239" y="5655774"/>
                <a:ext cx="2244900" cy="128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★</a:t>
                </a:r>
                <a:r>
                  <a:rPr lang="ja" sz="900" b="1" i="0" u="none" strike="noStrike" cap="none">
                    <a:solidFill>
                      <a:srgbClr val="CC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クレジットカード</a:t>
                </a: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の場合</a:t>
                </a:r>
                <a:endParaRPr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　→カード情報を入力</a:t>
                </a:r>
                <a:endParaRPr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7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★ </a:t>
                </a:r>
                <a:r>
                  <a:rPr lang="ja" sz="900" b="1" i="0" u="none" strike="noStrike" cap="none">
                    <a:solidFill>
                      <a:srgbClr val="CC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銀行振込</a:t>
                </a: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の場合</a:t>
                </a:r>
                <a:endParaRPr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　→画面の案内をお読みください</a:t>
                </a:r>
                <a:endParaRPr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endParaRPr sz="7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★</a:t>
                </a:r>
                <a:r>
                  <a:rPr lang="ja" sz="900" b="1" i="0" u="none" strike="noStrike" cap="none">
                    <a:solidFill>
                      <a:srgbClr val="CC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コンビニ支払い</a:t>
                </a: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の場合</a:t>
                </a:r>
                <a:endParaRPr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　→画面の案内をお読みいただき、</a:t>
                </a:r>
                <a:endParaRPr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　　コンビニの種類を選択</a:t>
                </a:r>
                <a:endParaRPr sz="600" b="1" i="0" u="none" strike="noStrike" cap="none">
                  <a:solidFill>
                    <a:srgbClr val="E7365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</p:grpSp>
      <p:grpSp>
        <p:nvGrpSpPr>
          <p:cNvPr id="131" name="Google Shape;131;p2"/>
          <p:cNvGrpSpPr/>
          <p:nvPr/>
        </p:nvGrpSpPr>
        <p:grpSpPr>
          <a:xfrm>
            <a:off x="1008550" y="6720210"/>
            <a:ext cx="5637496" cy="968112"/>
            <a:chOff x="1198212" y="6509788"/>
            <a:chExt cx="5356800" cy="968112"/>
          </a:xfrm>
        </p:grpSpPr>
        <p:grpSp>
          <p:nvGrpSpPr>
            <p:cNvPr id="132" name="Google Shape;132;p2"/>
            <p:cNvGrpSpPr/>
            <p:nvPr/>
          </p:nvGrpSpPr>
          <p:grpSpPr>
            <a:xfrm>
              <a:off x="1198212" y="6805000"/>
              <a:ext cx="5356800" cy="672900"/>
              <a:chOff x="1121737" y="3896575"/>
              <a:chExt cx="5356800" cy="672900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1121737" y="3896575"/>
                <a:ext cx="5356800" cy="672900"/>
              </a:xfrm>
              <a:prstGeom prst="roundRect">
                <a:avLst>
                  <a:gd name="adj" fmla="val 16667"/>
                </a:avLst>
              </a:prstGeom>
              <a:solidFill>
                <a:srgbClr val="F6EA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highlight>
                    <a:srgbClr val="E73650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 txBox="1"/>
              <p:nvPr/>
            </p:nvSpPr>
            <p:spPr>
              <a:xfrm>
                <a:off x="1770897" y="4008841"/>
                <a:ext cx="4535100" cy="45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ja" sz="12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入力したメールアドレス宛にREADYFORからメールが届きます。</a:t>
                </a:r>
                <a:endParaRPr sz="12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ja" sz="12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受信したメールの本文内にあるURLをタップしてください。</a:t>
                </a:r>
                <a:endParaRPr sz="12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pic>
            <p:nvPicPr>
              <p:cNvPr id="135" name="Google Shape;135;p2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319380" y="3977091"/>
                <a:ext cx="454534" cy="454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6" name="Google Shape;136;p2"/>
            <p:cNvSpPr/>
            <p:nvPr/>
          </p:nvSpPr>
          <p:spPr>
            <a:xfrm>
              <a:off x="1393250" y="6509788"/>
              <a:ext cx="322200" cy="295200"/>
            </a:xfrm>
            <a:prstGeom prst="triangle">
              <a:avLst>
                <a:gd name="adj" fmla="val 46360"/>
              </a:avLst>
            </a:prstGeom>
            <a:solidFill>
              <a:srgbClr val="F6EA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2"/>
          <p:cNvSpPr txBox="1"/>
          <p:nvPr/>
        </p:nvSpPr>
        <p:spPr>
          <a:xfrm>
            <a:off x="2842725" y="6573175"/>
            <a:ext cx="212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" sz="600" b="1" i="0" u="none" strike="noStrike" cap="none">
                <a:solidFill>
                  <a:srgbClr val="E7365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※コンビニ支払いは、ファミリーマート、ローソン、ミニストップのみ対応です。支援金額＋システム利用料の合計金額が30万円未満のご支援でご利用いただけます。</a:t>
            </a:r>
            <a:endParaRPr sz="600" b="1" i="0" u="none" strike="noStrike" cap="none">
              <a:solidFill>
                <a:srgbClr val="E7365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38" name="Google Shape;13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5425" y="4481775"/>
            <a:ext cx="2089875" cy="20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15">
            <a:alphaModFix/>
          </a:blip>
          <a:srcRect t="2856" b="54826"/>
          <a:stretch/>
        </p:blipFill>
        <p:spPr>
          <a:xfrm>
            <a:off x="3370300" y="5006625"/>
            <a:ext cx="1116725" cy="93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>
            <a:off x="3283875" y="5172550"/>
            <a:ext cx="1288800" cy="59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"/>
          <p:cNvPicPr preferRelativeResize="0"/>
          <p:nvPr/>
        </p:nvPicPr>
        <p:blipFill rotWithShape="1">
          <a:blip r:embed="rId16">
            <a:alphaModFix/>
          </a:blip>
          <a:srcRect l="1475" r="1464"/>
          <a:stretch/>
        </p:blipFill>
        <p:spPr>
          <a:xfrm>
            <a:off x="3284325" y="4657338"/>
            <a:ext cx="1288675" cy="25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2678563" y="4002925"/>
            <a:ext cx="2267675" cy="435000"/>
            <a:chOff x="2613413" y="4804213"/>
            <a:chExt cx="2267675" cy="435000"/>
          </a:xfrm>
        </p:grpSpPr>
        <p:sp>
          <p:nvSpPr>
            <p:cNvPr id="143" name="Google Shape;143;p2"/>
            <p:cNvSpPr/>
            <p:nvPr/>
          </p:nvSpPr>
          <p:spPr>
            <a:xfrm>
              <a:off x="2613413" y="4804213"/>
              <a:ext cx="435000" cy="435000"/>
            </a:xfrm>
            <a:prstGeom prst="flowChartConnec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" sz="14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5</a:t>
              </a:r>
              <a:endParaRPr sz="14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44" name="Google Shape;144;p2"/>
            <p:cNvSpPr txBox="1"/>
            <p:nvPr/>
          </p:nvSpPr>
          <p:spPr>
            <a:xfrm>
              <a:off x="2919688" y="4853581"/>
              <a:ext cx="19614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支払い方法を選択する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45" name="Google Shape;145;p2"/>
          <p:cNvGrpSpPr/>
          <p:nvPr/>
        </p:nvGrpSpPr>
        <p:grpSpPr>
          <a:xfrm>
            <a:off x="234150" y="4010200"/>
            <a:ext cx="2403000" cy="435000"/>
            <a:chOff x="5113875" y="1245450"/>
            <a:chExt cx="2403000" cy="435000"/>
          </a:xfrm>
        </p:grpSpPr>
        <p:sp>
          <p:nvSpPr>
            <p:cNvPr id="146" name="Google Shape;146;p2"/>
            <p:cNvSpPr txBox="1"/>
            <p:nvPr/>
          </p:nvSpPr>
          <p:spPr>
            <a:xfrm>
              <a:off x="5357775" y="1270125"/>
              <a:ext cx="21591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情報を入力し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ja" sz="900" b="1" i="0" u="none" strike="noStrike" cap="none">
                  <a:solidFill>
                    <a:srgbClr val="FFFFFF"/>
                  </a:solidFill>
                  <a:highlight>
                    <a:srgbClr val="E7365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メールアドレスで登録</a:t>
              </a:r>
              <a:r>
                <a:rPr lang="ja"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をクリック</a:t>
              </a:r>
              <a:endParaRPr sz="9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113875" y="1245450"/>
              <a:ext cx="435000" cy="435000"/>
            </a:xfrm>
            <a:prstGeom prst="flowChartConnector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" sz="14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4</a:t>
              </a:r>
              <a:endParaRPr sz="14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63" y="4492188"/>
            <a:ext cx="2089875" cy="20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62512" y="4742700"/>
            <a:ext cx="1186428" cy="1206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/>
          <p:nvPr/>
        </p:nvSpPr>
        <p:spPr>
          <a:xfrm>
            <a:off x="862476" y="4638100"/>
            <a:ext cx="1269900" cy="1111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47215" y="5835026"/>
            <a:ext cx="1031923" cy="4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 rot="-2021404">
            <a:off x="1634829" y="6157001"/>
            <a:ext cx="203353" cy="276574"/>
          </a:xfrm>
          <a:prstGeom prst="upArrow">
            <a:avLst>
              <a:gd name="adj1" fmla="val 35708"/>
              <a:gd name="adj2" fmla="val 91255"/>
            </a:avLst>
          </a:prstGeom>
          <a:solidFill>
            <a:srgbClr val="CC0000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"/>
          <p:cNvGrpSpPr/>
          <p:nvPr/>
        </p:nvGrpSpPr>
        <p:grpSpPr>
          <a:xfrm>
            <a:off x="5137400" y="1253113"/>
            <a:ext cx="2345425" cy="2566675"/>
            <a:chOff x="2643288" y="1250625"/>
            <a:chExt cx="2345425" cy="2566675"/>
          </a:xfrm>
        </p:grpSpPr>
        <p:grpSp>
          <p:nvGrpSpPr>
            <p:cNvPr id="154" name="Google Shape;154;p2"/>
            <p:cNvGrpSpPr/>
            <p:nvPr/>
          </p:nvGrpSpPr>
          <p:grpSpPr>
            <a:xfrm>
              <a:off x="2643288" y="1250625"/>
              <a:ext cx="2345425" cy="441137"/>
              <a:chOff x="2622550" y="1245463"/>
              <a:chExt cx="2345425" cy="441137"/>
            </a:xfrm>
          </p:grpSpPr>
          <p:sp>
            <p:nvSpPr>
              <p:cNvPr id="155" name="Google Shape;155;p2"/>
              <p:cNvSpPr txBox="1"/>
              <p:nvPr/>
            </p:nvSpPr>
            <p:spPr>
              <a:xfrm>
                <a:off x="2904575" y="1255800"/>
                <a:ext cx="2063400" cy="43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chemeClr val="lt1"/>
                    </a:solidFill>
                    <a:highlight>
                      <a:srgbClr val="E73650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次に進む</a:t>
                </a:r>
                <a:endParaRPr sz="900" b="1" i="0" u="none" strike="noStrike" cap="none">
                  <a:solidFill>
                    <a:srgbClr val="FFFFFF"/>
                  </a:solidFill>
                  <a:highlight>
                    <a:srgbClr val="E73650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ja" sz="9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をクリック</a:t>
                </a:r>
                <a:endParaRPr sz="9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622550" y="1245463"/>
                <a:ext cx="435000" cy="435000"/>
              </a:xfrm>
              <a:prstGeom prst="flowChartConnector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ja" sz="1400" b="1" i="0" u="none" strike="noStrike" cap="none">
                    <a:solidFill>
                      <a:srgbClr val="666666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3</a:t>
                </a:r>
                <a:endParaRPr sz="1400" b="1" i="0" u="none" strike="noStrike" cap="none">
                  <a:solidFill>
                    <a:srgbClr val="666666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2863125" y="1727450"/>
              <a:ext cx="2089875" cy="2089850"/>
              <a:chOff x="2863125" y="1727450"/>
              <a:chExt cx="2089875" cy="2089850"/>
            </a:xfrm>
          </p:grpSpPr>
          <p:pic>
            <p:nvPicPr>
              <p:cNvPr id="158" name="Google Shape;158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863125" y="1727450"/>
                <a:ext cx="2089875" cy="2089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2"/>
              <p:cNvPicPr preferRelativeResize="0"/>
              <p:nvPr/>
            </p:nvPicPr>
            <p:blipFill rotWithShape="1">
              <a:blip r:embed="rId19">
                <a:alphaModFix/>
              </a:blip>
              <a:srcRect t="17363" b="4247"/>
              <a:stretch/>
            </p:blipFill>
            <p:spPr>
              <a:xfrm>
                <a:off x="3311563" y="1888364"/>
                <a:ext cx="1186500" cy="16397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2"/>
              <p:cNvSpPr/>
              <p:nvPr/>
            </p:nvSpPr>
            <p:spPr>
              <a:xfrm rot="-2021404">
                <a:off x="4246329" y="1985739"/>
                <a:ext cx="203353" cy="276574"/>
              </a:xfrm>
              <a:prstGeom prst="upArrow">
                <a:avLst>
                  <a:gd name="adj1" fmla="val 35708"/>
                  <a:gd name="adj2" fmla="val 91255"/>
                </a:avLst>
              </a:prstGeom>
              <a:solidFill>
                <a:srgbClr val="CC00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1" name="Google Shape;161;p2"/>
          <p:cNvPicPr preferRelativeResize="0"/>
          <p:nvPr/>
        </p:nvPicPr>
        <p:blipFill rotWithShape="1">
          <a:blip r:embed="rId16">
            <a:alphaModFix/>
          </a:blip>
          <a:srcRect l="1475" r="1464"/>
          <a:stretch/>
        </p:blipFill>
        <p:spPr>
          <a:xfrm>
            <a:off x="5754213" y="4657713"/>
            <a:ext cx="1288675" cy="2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8356850"/>
            <a:ext cx="2089875" cy="20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 descr="readyfor-logo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996266" y="9444696"/>
            <a:ext cx="765355" cy="1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5456550" y="8851150"/>
            <a:ext cx="1884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" sz="8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あたたかい応援を</a:t>
            </a:r>
            <a:endParaRPr sz="800" b="1" i="0" u="none" strike="noStrike" cap="none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" sz="800" b="1" i="0" u="none" strike="noStrike" cap="none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ありがとうございました！</a:t>
            </a:r>
            <a:endParaRPr sz="800" b="1" i="0" u="none" strike="noStrike" cap="none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5427900" y="9610350"/>
            <a:ext cx="1881300" cy="693000"/>
          </a:xfrm>
          <a:prstGeom prst="rect">
            <a:avLst/>
          </a:prstGeom>
          <a:solidFill>
            <a:srgbClr val="FFFFFF">
              <a:alpha val="53333"/>
            </a:srgbClr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5292675" y="9651675"/>
            <a:ext cx="208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9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銀行振込・コンビニ支払い</a:t>
            </a:r>
            <a:r>
              <a:rPr lang="ja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の場合</a:t>
            </a:r>
            <a:endParaRPr sz="9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"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「支援履歴」から返金先情報のご設定をご確認ください。</a:t>
            </a:r>
            <a:endParaRPr sz="9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66666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5349667" y="6591397"/>
            <a:ext cx="2129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ja" sz="600" b="1" i="0" u="none" strike="noStrike" cap="none">
                <a:solidFill>
                  <a:srgbClr val="E7365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決済にはクレジットカードの5大ブランド（Visa／MasterCard／JCB／American Express／Diners Club）が利用可能です。</a:t>
            </a:r>
            <a:endParaRPr sz="600" b="1" i="0" u="none" strike="noStrike" cap="none">
              <a:solidFill>
                <a:srgbClr val="E7365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181B58-EE22-C1FD-FE42-03AAEA515E01}"/>
              </a:ext>
            </a:extLst>
          </p:cNvPr>
          <p:cNvSpPr txBox="1"/>
          <p:nvPr/>
        </p:nvSpPr>
        <p:spPr>
          <a:xfrm>
            <a:off x="478049" y="1082216"/>
            <a:ext cx="24137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" altLang="ja-JP" sz="800" b="1" i="0" strike="noStrike" cap="none" dirty="0">
                <a:solidFill>
                  <a:srgbClr val="66666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https://readyfor.jp/projects/kodomo555</a:t>
            </a:r>
            <a:endParaRPr lang="ja-JP" alt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830</Words>
  <Application>Microsoft Office PowerPoint</Application>
  <PresentationFormat>ユーザー設定</PresentationFormat>
  <Paragraphs>76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 PLUS Rounded 1c</vt:lpstr>
      <vt:lpstr>ＭＳ Ｐゴシック</vt:lpstr>
      <vt:lpstr>Arial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磯松 通代</dc:creator>
  <cp:lastModifiedBy>磯松 通代</cp:lastModifiedBy>
  <cp:revision>27</cp:revision>
  <cp:lastPrinted>2024-07-09T23:08:16Z</cp:lastPrinted>
  <dcterms:modified xsi:type="dcterms:W3CDTF">2024-07-12T07:02:32Z</dcterms:modified>
</cp:coreProperties>
</file>